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handoutMasterIdLst>
    <p:handoutMasterId r:id="rId16"/>
  </p:handoutMasterIdLst>
  <p:sldIdLst>
    <p:sldId id="281" r:id="rId5"/>
    <p:sldId id="284" r:id="rId6"/>
    <p:sldId id="278" r:id="rId7"/>
    <p:sldId id="261" r:id="rId8"/>
    <p:sldId id="279" r:id="rId9"/>
    <p:sldId id="265" r:id="rId10"/>
    <p:sldId id="277" r:id="rId11"/>
    <p:sldId id="268" r:id="rId12"/>
    <p:sldId id="266" r:id="rId13"/>
    <p:sldId id="28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31" autoAdjust="0"/>
    <p:restoredTop sz="94879" autoAdjust="0"/>
  </p:normalViewPr>
  <p:slideViewPr>
    <p:cSldViewPr snapToGrid="0">
      <p:cViewPr varScale="1">
        <p:scale>
          <a:sx n="50" d="100"/>
          <a:sy n="50" d="100"/>
        </p:scale>
        <p:origin x="48" y="780"/>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12/12/2024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2.png>
</file>

<file path=ppt/media/image3.png>
</file>

<file path=ppt/media/image4.tmp>
</file>

<file path=ppt/media/image5.tmp>
</file>

<file path=ppt/media/image6.tmp>
</file>

<file path=ppt/media/image7.gif>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12/12/2024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2986387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12/12/2024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12/12/2024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12/12/2024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12/12/2024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12/12/2024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12/12/2024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1242647"/>
            <a:ext cx="9144000" cy="3329354"/>
          </a:xfrm>
        </p:spPr>
        <p:txBody>
          <a:bodyPr/>
          <a:lstStyle/>
          <a:p>
            <a:r>
              <a:rPr lang="en-US" dirty="0"/>
              <a:t>Final Portfolio</a:t>
            </a:r>
            <a:br>
              <a:rPr lang="en-US" dirty="0"/>
            </a:br>
            <a:r>
              <a:rPr lang="en-US" dirty="0"/>
              <a:t>Comp Vision</a:t>
            </a:r>
            <a:br>
              <a:rPr lang="en-US" dirty="0"/>
            </a:br>
            <a:r>
              <a:rPr lang="en-US" dirty="0"/>
              <a:t>Patricia McManus</a:t>
            </a:r>
            <a:br>
              <a:rPr lang="en-US" dirty="0"/>
            </a:br>
            <a:r>
              <a:rPr lang="en-US" dirty="0"/>
              <a:t>ITAi-1378</a:t>
            </a:r>
            <a:br>
              <a:rPr lang="en-US" dirty="0"/>
            </a:br>
            <a:r>
              <a:rPr lang="en-US" dirty="0"/>
              <a:t>Saima Sano</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943433"/>
            <a:ext cx="9467850" cy="4971133"/>
          </a:xfrm>
        </p:spPr>
        <p:txBody>
          <a:bodyPr>
            <a:normAutofit fontScale="92500" lnSpcReduction="10000"/>
          </a:bodyPr>
          <a:lstStyle/>
          <a:p>
            <a:r>
              <a:rPr lang="en-US" sz="3200" dirty="0"/>
              <a:t>Thank you for taking the time to review my presentation. Throughout this course, I have gained valuable skills in computer vision (CV), including image classification, object detection, and the application of deep learning techniques like CNNs and GANs. I have also developed a strong understanding of reinforcement learning and its application in tasks such as training AI agents for games like Flappy Bird. These skills have been complemented by hands-on experience using platforms like TensorFlow and GitHub for managing and deploying projects. I am excited to continue building on this knowledge and applying it to real-world challenges in computer vision. Thank you again for your attention and support throughout my learning journey.</a:t>
            </a:r>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4973" r="14973"/>
          <a:stretch/>
        </p:blipFill>
        <p:spPr>
          <a:xfrm>
            <a:off x="20" y="10"/>
            <a:ext cx="4287818" cy="6857990"/>
          </a:xfrm>
          <a:noFill/>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5242426" y="2286000"/>
            <a:ext cx="6241650" cy="2152650"/>
          </a:xfrm>
        </p:spPr>
        <p:txBody>
          <a:bodyPr>
            <a:normAutofit/>
          </a:bodyPr>
          <a:lstStyle/>
          <a:p>
            <a:r>
              <a:rPr lang="en-US" sz="3200" dirty="0"/>
              <a:t>GitHub Repository</a:t>
            </a:r>
          </a:p>
          <a:p>
            <a:r>
              <a:rPr lang="en-US" sz="3200" dirty="0"/>
              <a:t>Experience in making this portfolio</a:t>
            </a:r>
          </a:p>
          <a:p>
            <a:r>
              <a:rPr lang="en-US" sz="3200" dirty="0"/>
              <a:t>Knowledge gained from this course</a:t>
            </a:r>
          </a:p>
        </p:txBody>
      </p:sp>
      <p:sp>
        <p:nvSpPr>
          <p:cNvPr id="4" name="Rectangle 3">
            <a:extLst>
              <a:ext uri="{FF2B5EF4-FFF2-40B4-BE49-F238E27FC236}">
                <a16:creationId xmlns:a16="http://schemas.microsoft.com/office/drawing/2014/main" id="{F9EE6129-D6F6-1D92-A66E-BDCB88480CCE}"/>
              </a:ext>
            </a:extLst>
          </p:cNvPr>
          <p:cNvSpPr/>
          <p:nvPr/>
        </p:nvSpPr>
        <p:spPr>
          <a:xfrm>
            <a:off x="4620302" y="859856"/>
            <a:ext cx="3742949"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Key features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2900680"/>
          </a:xfrm>
          <a:noFill/>
        </p:spPr>
        <p:txBody>
          <a:bodyPr>
            <a:noAutofit/>
          </a:bodyPr>
          <a:lstStyle/>
          <a:p>
            <a:r>
              <a:rPr lang="en-US" dirty="0"/>
              <a:t>OVERCOMING Hurdles</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1117600" y="4145280"/>
            <a:ext cx="5066250" cy="690880"/>
          </a:xfrm>
        </p:spPr>
        <p:txBody>
          <a:bodyPr/>
          <a:lstStyle/>
          <a:p>
            <a:r>
              <a:rPr lang="en-US" dirty="0"/>
              <a:t>Learning every step of the way</a:t>
            </a: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screenshot of a computer&#10;&#10;Description automatically generated">
            <a:extLst>
              <a:ext uri="{FF2B5EF4-FFF2-40B4-BE49-F238E27FC236}">
                <a16:creationId xmlns:a16="http://schemas.microsoft.com/office/drawing/2014/main" id="{806FE448-98E1-8970-C0B0-B0DE5039E8A5}"/>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634" r="2634"/>
          <a:stretch/>
        </p:blipFill>
        <p:spPr>
          <a:xfrm>
            <a:off x="1" y="0"/>
            <a:ext cx="4287836" cy="6858000"/>
          </a:xfrm>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2286000"/>
            <a:ext cx="6241650" cy="3474720"/>
          </a:xfrm>
        </p:spPr>
        <p:txBody>
          <a:bodyPr vert="horz" lIns="91440" tIns="45720" rIns="91440" bIns="45720" rtlCol="0">
            <a:normAutofit/>
          </a:bodyPr>
          <a:lstStyle/>
          <a:p>
            <a:pPr marL="0" indent="0">
              <a:buNone/>
            </a:pPr>
            <a:r>
              <a:rPr lang="en-US" sz="1500"/>
              <a:t>Creating my GitHub repository came with its challenges, particularly when I struggled to upload folders and files correctly. Initially, I faced difficulties in organizing and pushing the content to the repository, which made the process frustrating. To overcome this, I watched YouTube tutorials and researched solutions to understand GitHub’s interface and functionality better. The tutorials provided clear guidance on how to manage files, commit changes, and organize folders in the repository.</a:t>
            </a:r>
          </a:p>
          <a:p>
            <a:pPr marL="0" indent="0">
              <a:buNone/>
            </a:pPr>
            <a:r>
              <a:rPr lang="en-US" sz="1500"/>
              <a:t>After gaining this understanding, I took a more systematic approach: I created individual folders on my computer for each module, wrote reflections for each one, and then uploaded the files to the repository. This method allowed me to stay organized and ensured that the repository was structured properly. Despite the initial challenges, this process helped me build confidence in using GitHub and reinforced the importance of patience and problem-solving when working with new tools.</a:t>
            </a:r>
          </a:p>
        </p:txBody>
      </p:sp>
      <p:sp>
        <p:nvSpPr>
          <p:cNvPr id="9" name="Rectangle 8">
            <a:extLst>
              <a:ext uri="{FF2B5EF4-FFF2-40B4-BE49-F238E27FC236}">
                <a16:creationId xmlns:a16="http://schemas.microsoft.com/office/drawing/2014/main" id="{2D11C177-14E8-68A7-46B9-4B3C437B45DD}"/>
              </a:ext>
            </a:extLst>
          </p:cNvPr>
          <p:cNvSpPr/>
          <p:nvPr/>
        </p:nvSpPr>
        <p:spPr>
          <a:xfrm>
            <a:off x="3367916" y="1097280"/>
            <a:ext cx="882408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Creation of GitHub Repository</a:t>
            </a: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collage of images of trucks&#10;&#10;Description automatically generated">
            <a:extLst>
              <a:ext uri="{FF2B5EF4-FFF2-40B4-BE49-F238E27FC236}">
                <a16:creationId xmlns:a16="http://schemas.microsoft.com/office/drawing/2014/main" id="{B89E8826-EA9D-F678-12A9-5179D29444B2}"/>
              </a:ext>
            </a:extLst>
          </p:cNvPr>
          <p:cNvPicPr>
            <a:picLocks noGrp="1" noChangeAspect="1"/>
          </p:cNvPicPr>
          <p:nvPr>
            <p:ph sz="quarter" idx="15"/>
          </p:nvPr>
        </p:nvPicPr>
        <p:blipFill>
          <a:blip r:embed="rId3">
            <a:extLst>
              <a:ext uri="{28A0092B-C50C-407E-A947-70E740481C1C}">
                <a14:useLocalDpi xmlns:a14="http://schemas.microsoft.com/office/drawing/2010/main" val="0"/>
              </a:ext>
            </a:extLst>
          </a:blip>
          <a:srcRect l="10074" r="13157" b="2"/>
          <a:stretch/>
        </p:blipFill>
        <p:spPr>
          <a:xfrm>
            <a:off x="838200" y="1790329"/>
            <a:ext cx="5134335" cy="4113054"/>
          </a:xfrm>
          <a:noFill/>
        </p:spPr>
      </p:pic>
      <p:sp>
        <p:nvSpPr>
          <p:cNvPr id="3" name="Content Placeholder 2">
            <a:extLst>
              <a:ext uri="{FF2B5EF4-FFF2-40B4-BE49-F238E27FC236}">
                <a16:creationId xmlns:a16="http://schemas.microsoft.com/office/drawing/2014/main" id="{68A5FD2B-E3E5-1C2B-0151-21F216B14A33}"/>
              </a:ext>
            </a:extLst>
          </p:cNvPr>
          <p:cNvSpPr>
            <a:spLocks noGrp="1"/>
          </p:cNvSpPr>
          <p:nvPr>
            <p:ph sz="quarter" idx="16"/>
          </p:nvPr>
        </p:nvSpPr>
        <p:spPr>
          <a:xfrm>
            <a:off x="6219464" y="1790329"/>
            <a:ext cx="5134335" cy="4113054"/>
          </a:xfrm>
        </p:spPr>
        <p:txBody>
          <a:bodyPr>
            <a:normAutofit/>
          </a:bodyPr>
          <a:lstStyle/>
          <a:p>
            <a:pPr>
              <a:lnSpc>
                <a:spcPct val="140000"/>
              </a:lnSpc>
            </a:pPr>
            <a:r>
              <a:rPr lang="en-US" sz="1700"/>
              <a:t>The Support Vector Machine (SVM) algorithm is a powerful supervised learning method that identifies the optimal hyperplane to classify data. In the context of image classification, it excels in distinguishing between classes by leveraging kernel functions to handle non-linear separations. During this project, I learning about different terminology of SVM, we used CIFAR-10 data set. this data set have 600 images for each of the ten classes. I learned about hyperplane, precision, recall and F1-Score. It help me understand that computer changes each image to greyscale </a:t>
            </a:r>
            <a:r>
              <a:rPr lang="en-US" sz="1700" err="1"/>
              <a:t>inorder</a:t>
            </a:r>
            <a:r>
              <a:rPr lang="en-US" sz="1700"/>
              <a:t> image her properly.</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Rectangle 9">
            <a:extLst>
              <a:ext uri="{FF2B5EF4-FFF2-40B4-BE49-F238E27FC236}">
                <a16:creationId xmlns:a16="http://schemas.microsoft.com/office/drawing/2014/main" id="{306649F2-C945-08D0-8671-808E3101F693}"/>
              </a:ext>
            </a:extLst>
          </p:cNvPr>
          <p:cNvSpPr/>
          <p:nvPr/>
        </p:nvSpPr>
        <p:spPr>
          <a:xfrm>
            <a:off x="1315621" y="492952"/>
            <a:ext cx="9807686"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Image Classification through SVM</a:t>
            </a:r>
          </a:p>
        </p:txBody>
      </p:sp>
    </p:spTree>
    <p:extLst>
      <p:ext uri="{BB962C8B-B14F-4D97-AF65-F5344CB8AC3E}">
        <p14:creationId xmlns:p14="http://schemas.microsoft.com/office/powerpoint/2010/main" val="2243159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EB5EF3A-6288-534C-2775-EDD4DEA43616}"/>
              </a:ext>
            </a:extLst>
          </p:cNvPr>
          <p:cNvSpPr/>
          <p:nvPr/>
        </p:nvSpPr>
        <p:spPr>
          <a:xfrm>
            <a:off x="838200" y="365760"/>
            <a:ext cx="10515600" cy="1325563"/>
          </a:xfrm>
          <a:prstGeom prst="rect">
            <a:avLst/>
          </a:prstGeom>
        </p:spPr>
        <p:txBody>
          <a:bodyPr vert="horz" lIns="91440" tIns="45720" rIns="91440" bIns="45720" rtlCol="0" anchor="ctr" anchorCtr="0">
            <a:normAutofit/>
          </a:bodyPr>
          <a:lstStyle/>
          <a:p>
            <a:pPr algn="ctr">
              <a:lnSpc>
                <a:spcPct val="90000"/>
              </a:lnSpc>
              <a:spcBef>
                <a:spcPct val="0"/>
              </a:spcBef>
              <a:spcAft>
                <a:spcPts val="600"/>
              </a:spcAft>
            </a:pPr>
            <a:r>
              <a:rPr lang="en-US" sz="3200" b="1" kern="1200" cap="all" spc="300" baseline="0" dirty="0">
                <a:ln w="12700" cmpd="sng">
                  <a:solidFill>
                    <a:schemeClr val="accent4"/>
                  </a:solidFill>
                  <a:prstDash val="solid"/>
                </a:ln>
                <a:effectLst/>
                <a:latin typeface="+mj-lt"/>
                <a:ea typeface="+mj-ea"/>
                <a:cs typeface="+mj-cs"/>
              </a:rPr>
              <a:t>Image Classification,  Basic CNN and</a:t>
            </a:r>
          </a:p>
          <a:p>
            <a:pPr algn="ctr">
              <a:lnSpc>
                <a:spcPct val="90000"/>
              </a:lnSpc>
              <a:spcBef>
                <a:spcPct val="0"/>
              </a:spcBef>
              <a:spcAft>
                <a:spcPts val="600"/>
              </a:spcAft>
            </a:pPr>
            <a:r>
              <a:rPr lang="en-US" sz="3200" b="1" kern="1200" cap="all" spc="300" baseline="0" dirty="0">
                <a:ln w="12700" cmpd="sng">
                  <a:solidFill>
                    <a:schemeClr val="accent4"/>
                  </a:solidFill>
                  <a:prstDash val="solid"/>
                </a:ln>
                <a:effectLst/>
                <a:latin typeface="+mj-lt"/>
                <a:ea typeface="+mj-ea"/>
                <a:cs typeface="+mj-cs"/>
              </a:rPr>
              <a:t> Transfer Learning</a:t>
            </a:r>
          </a:p>
        </p:txBody>
      </p:sp>
      <p:pic>
        <p:nvPicPr>
          <p:cNvPr id="6" name="Picture 5" descr="A collage of images of dogs&#10;&#10;Description automatically generated">
            <a:extLst>
              <a:ext uri="{FF2B5EF4-FFF2-40B4-BE49-F238E27FC236}">
                <a16:creationId xmlns:a16="http://schemas.microsoft.com/office/drawing/2014/main" id="{1E06166E-E47C-E8BB-CC03-57357343DD4A}"/>
              </a:ext>
            </a:extLst>
          </p:cNvPr>
          <p:cNvPicPr>
            <a:picLocks noChangeAspect="1"/>
          </p:cNvPicPr>
          <p:nvPr/>
        </p:nvPicPr>
        <p:blipFill>
          <a:blip r:embed="rId3">
            <a:extLst>
              <a:ext uri="{28A0092B-C50C-407E-A947-70E740481C1C}">
                <a14:useLocalDpi xmlns:a14="http://schemas.microsoft.com/office/drawing/2010/main" val="0"/>
              </a:ext>
            </a:extLst>
          </a:blip>
          <a:srcRect r="6068" b="3"/>
          <a:stretch/>
        </p:blipFill>
        <p:spPr>
          <a:xfrm>
            <a:off x="838200" y="1790329"/>
            <a:ext cx="5134335" cy="4113054"/>
          </a:xfrm>
          <a:prstGeom prst="rect">
            <a:avLst/>
          </a:prstGeom>
          <a:noFill/>
        </p:spPr>
      </p:pic>
      <p:sp>
        <p:nvSpPr>
          <p:cNvPr id="4" name="Content Placeholder 3">
            <a:extLst>
              <a:ext uri="{FF2B5EF4-FFF2-40B4-BE49-F238E27FC236}">
                <a16:creationId xmlns:a16="http://schemas.microsoft.com/office/drawing/2014/main" id="{83302BFD-960F-CBB3-E984-CDC12813A10C}"/>
              </a:ext>
            </a:extLst>
          </p:cNvPr>
          <p:cNvSpPr>
            <a:spLocks noGrp="1"/>
          </p:cNvSpPr>
          <p:nvPr>
            <p:ph sz="quarter" idx="16"/>
          </p:nvPr>
        </p:nvSpPr>
        <p:spPr>
          <a:xfrm>
            <a:off x="6219464" y="1790329"/>
            <a:ext cx="5134335" cy="4113054"/>
          </a:xfrm>
        </p:spPr>
        <p:txBody>
          <a:bodyPr vert="horz" lIns="91440" tIns="45720" rIns="91440" bIns="45720" rtlCol="0">
            <a:normAutofit/>
          </a:bodyPr>
          <a:lstStyle/>
          <a:p>
            <a:pPr>
              <a:lnSpc>
                <a:spcPct val="140000"/>
              </a:lnSpc>
            </a:pPr>
            <a:r>
              <a:rPr lang="en-US" sz="1300" dirty="0"/>
              <a:t>This lab was an engaging introduction to the challenges of image classification, particularly distinguishing between visually similar objects like chihuahuas and muffins. By working through the dataset, I learned how to preprocess images, extract meaningful features, and apply machine learning algorithms for classification. The task highlighted the importance of using robust features and fine-tuning the model to handle subtle differences.</a:t>
            </a:r>
          </a:p>
          <a:p>
            <a:pPr>
              <a:lnSpc>
                <a:spcPct val="140000"/>
              </a:lnSpc>
            </a:pPr>
            <a:r>
              <a:rPr lang="en-US" sz="1300" dirty="0"/>
              <a:t>One challenge was ensuring the model could generalize well, as overfitting occurred during early iterations. I addressed this by augmenting the dataset and adjusting hyperparameters. The lab also underscored the value of visualization techniques in understanding the model's decisions. Overall, this experience enhanced my understanding of image classification and the intricacies involved in creating reliable models for real-world applications.</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ll About Convolutional Neural Network (CNN) | by Sarath Panat | Medium">
            <a:extLst>
              <a:ext uri="{FF2B5EF4-FFF2-40B4-BE49-F238E27FC236}">
                <a16:creationId xmlns:a16="http://schemas.microsoft.com/office/drawing/2014/main" id="{176C5F9B-4639-BB6A-CCCD-20ABCD4A7511}"/>
              </a:ext>
            </a:extLst>
          </p:cNvPr>
          <p:cNvPicPr>
            <a:picLocks noGrp="1" noChangeAspect="1" noChangeArrowheads="1"/>
          </p:cNvPicPr>
          <p:nvPr>
            <p:ph sz="quarter" idx="13"/>
          </p:nvPr>
        </p:nvPicPr>
        <p:blipFill rotWithShape="1">
          <a:blip r:embed="rId3">
            <a:extLst>
              <a:ext uri="{28A0092B-C50C-407E-A947-70E740481C1C}">
                <a14:useLocalDpi xmlns:a14="http://schemas.microsoft.com/office/drawing/2010/main" val="0"/>
              </a:ext>
            </a:extLst>
          </a:blip>
          <a:stretch/>
        </p:blipFill>
        <p:spPr bwMode="auto">
          <a:xfrm>
            <a:off x="838199" y="2024780"/>
            <a:ext cx="5212079" cy="2887307"/>
          </a:xfrm>
          <a:prstGeom prst="rect">
            <a:avLst/>
          </a:prstGeom>
          <a:solidFill>
            <a:srgbClr val="FFFFFF"/>
          </a:solidFill>
          <a:ln>
            <a:noFill/>
          </a:ln>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6459795" y="2024781"/>
            <a:ext cx="5212078" cy="3690220"/>
          </a:xfrm>
        </p:spPr>
        <p:txBody>
          <a:bodyPr vert="horz" lIns="91440" tIns="45720" rIns="91440" bIns="45720" rtlCol="0">
            <a:normAutofit fontScale="92500" lnSpcReduction="10000"/>
          </a:bodyPr>
          <a:lstStyle/>
          <a:p>
            <a:r>
              <a:rPr lang="en-US" sz="1600" dirty="0"/>
              <a:t>Manually performing convolution operations was an enlightening experience that deepened my understanding of the core mechanics of Convolutional Neural Networks (CNNs). By manually applying filters (kernels) to an input matrix and calculating feature maps step-by-step, I learned how CNNs extract features like edges, textures, and patterns from images. This exercise reinforced the significance of kernel size, stride, and padding in determining the output dimensions and the level of detail captured.</a:t>
            </a:r>
          </a:p>
          <a:p>
            <a:endParaRPr lang="en-US" sz="1600" dirty="0"/>
          </a:p>
          <a:p>
            <a:r>
              <a:rPr lang="en-US" sz="1600" dirty="0"/>
              <a:t>One challenge was ensuring accuracy while computing the convolutions, as even small errors in calculations could lead to incorrect feature maps. To address this, I worked systematically, rechecking computations and visualizing the process to confirm correctness. This hands-on approach highlighted the role of each component in the convolution operation and how parameter choices affect the feature extraction process.</a:t>
            </a:r>
          </a:p>
        </p:txBody>
      </p:sp>
      <p:sp>
        <p:nvSpPr>
          <p:cNvPr id="7" name="Rectangle 6">
            <a:extLst>
              <a:ext uri="{FF2B5EF4-FFF2-40B4-BE49-F238E27FC236}">
                <a16:creationId xmlns:a16="http://schemas.microsoft.com/office/drawing/2014/main" id="{06912355-6C9F-AE15-D679-D4100572588C}"/>
              </a:ext>
            </a:extLst>
          </p:cNvPr>
          <p:cNvSpPr/>
          <p:nvPr/>
        </p:nvSpPr>
        <p:spPr>
          <a:xfrm>
            <a:off x="4137735" y="433685"/>
            <a:ext cx="3825086"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Manual CNN</a:t>
            </a:r>
          </a:p>
        </p:txBody>
      </p:sp>
    </p:spTree>
    <p:extLst>
      <p:ext uri="{BB962C8B-B14F-4D97-AF65-F5344CB8AC3E}">
        <p14:creationId xmlns:p14="http://schemas.microsoft.com/office/powerpoint/2010/main" val="1649597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7BE5993-AF4F-54FD-C417-8A8EEC3265FC}"/>
              </a:ext>
            </a:extLst>
          </p:cNvPr>
          <p:cNvSpPr/>
          <p:nvPr/>
        </p:nvSpPr>
        <p:spPr>
          <a:xfrm>
            <a:off x="838200" y="365760"/>
            <a:ext cx="10515600" cy="1325563"/>
          </a:xfrm>
          <a:prstGeom prst="rect">
            <a:avLst/>
          </a:prstGeom>
        </p:spPr>
        <p:txBody>
          <a:bodyPr vert="horz" lIns="91440" tIns="45720" rIns="91440" bIns="45720" rtlCol="0" anchor="ctr" anchorCtr="0">
            <a:normAutofit/>
          </a:bodyPr>
          <a:lstStyle/>
          <a:p>
            <a:pPr algn="ctr">
              <a:lnSpc>
                <a:spcPct val="90000"/>
              </a:lnSpc>
              <a:spcBef>
                <a:spcPct val="0"/>
              </a:spcBef>
              <a:spcAft>
                <a:spcPts val="600"/>
              </a:spcAft>
            </a:pPr>
            <a:r>
              <a:rPr lang="en-US" sz="3200" b="1" kern="1200" cap="all" spc="300" baseline="0">
                <a:ln w="12700" cmpd="sng">
                  <a:solidFill>
                    <a:schemeClr val="accent4"/>
                  </a:solidFill>
                  <a:prstDash val="solid"/>
                </a:ln>
                <a:effectLst/>
                <a:latin typeface="+mj-lt"/>
                <a:ea typeface="+mj-ea"/>
                <a:cs typeface="+mj-cs"/>
              </a:rPr>
              <a:t>Convolutional Neural Network</a:t>
            </a:r>
          </a:p>
        </p:txBody>
      </p:sp>
      <p:pic>
        <p:nvPicPr>
          <p:cNvPr id="7" name="Picture 6" descr="A collage of different dogs&#10;&#10;Description automatically generated">
            <a:extLst>
              <a:ext uri="{FF2B5EF4-FFF2-40B4-BE49-F238E27FC236}">
                <a16:creationId xmlns:a16="http://schemas.microsoft.com/office/drawing/2014/main" id="{D2F70579-CD77-CBE2-8CDE-746FA4133964}"/>
              </a:ext>
            </a:extLst>
          </p:cNvPr>
          <p:cNvPicPr>
            <a:picLocks noChangeAspect="1"/>
          </p:cNvPicPr>
          <p:nvPr/>
        </p:nvPicPr>
        <p:blipFill>
          <a:blip r:embed="rId3">
            <a:extLst>
              <a:ext uri="{28A0092B-C50C-407E-A947-70E740481C1C}">
                <a14:useLocalDpi xmlns:a14="http://schemas.microsoft.com/office/drawing/2010/main" val="0"/>
              </a:ext>
            </a:extLst>
          </a:blip>
          <a:srcRect l="15811" r="21151" b="2"/>
          <a:stretch/>
        </p:blipFill>
        <p:spPr>
          <a:xfrm>
            <a:off x="838200" y="1790329"/>
            <a:ext cx="5134335" cy="4113054"/>
          </a:xfrm>
          <a:prstGeom prst="rect">
            <a:avLst/>
          </a:prstGeom>
          <a:noFill/>
        </p:spPr>
      </p:pic>
      <p:sp>
        <p:nvSpPr>
          <p:cNvPr id="8" name="Content Placeholder 7">
            <a:extLst>
              <a:ext uri="{FF2B5EF4-FFF2-40B4-BE49-F238E27FC236}">
                <a16:creationId xmlns:a16="http://schemas.microsoft.com/office/drawing/2014/main" id="{215CE58D-2739-522B-7C3A-6A7C985360C0}"/>
              </a:ext>
            </a:extLst>
          </p:cNvPr>
          <p:cNvSpPr>
            <a:spLocks noGrp="1"/>
          </p:cNvSpPr>
          <p:nvPr>
            <p:ph sz="quarter" idx="16"/>
          </p:nvPr>
        </p:nvSpPr>
        <p:spPr>
          <a:xfrm>
            <a:off x="6219464" y="1790329"/>
            <a:ext cx="5134335" cy="4113054"/>
          </a:xfrm>
        </p:spPr>
        <p:txBody>
          <a:bodyPr vert="horz" lIns="91440" tIns="45720" rIns="91440" bIns="45720" rtlCol="0">
            <a:normAutofit/>
          </a:bodyPr>
          <a:lstStyle/>
          <a:p>
            <a:pPr>
              <a:lnSpc>
                <a:spcPct val="140000"/>
              </a:lnSpc>
            </a:pPr>
            <a:r>
              <a:rPr lang="en-US" dirty="0"/>
              <a:t>This lab highlighted the efficiency of Convolutional Neural Networks (CNNs) in image classification tasks compared to traditional neural networks. Unlike traditional neural networks, which process flattened input data, CNNs maintain the spatial structure of images using convolutional and pooling layers. These layers extract hierarchical features, such as edges, textures, and complex patterns, making CNNs particularly suited for distinguishing visually similar objects like muffins and chihuahuas.</a:t>
            </a:r>
            <a:endParaRPr lang="en-US"/>
          </a:p>
        </p:txBody>
      </p:sp>
    </p:spTree>
    <p:extLst>
      <p:ext uri="{BB962C8B-B14F-4D97-AF65-F5344CB8AC3E}">
        <p14:creationId xmlns:p14="http://schemas.microsoft.com/office/powerpoint/2010/main" val="4259977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EE67564-0457-E486-97D0-8109D2C97B3F}"/>
              </a:ext>
            </a:extLst>
          </p:cNvPr>
          <p:cNvSpPr>
            <a:spLocks noGrp="1"/>
          </p:cNvSpPr>
          <p:nvPr>
            <p:ph sz="quarter" idx="13"/>
          </p:nvPr>
        </p:nvSpPr>
        <p:spPr>
          <a:xfrm>
            <a:off x="838199" y="2024781"/>
            <a:ext cx="5212079" cy="4137189"/>
          </a:xfrm>
        </p:spPr>
        <p:txBody>
          <a:bodyPr>
            <a:normAutofit/>
          </a:bodyPr>
          <a:lstStyle/>
          <a:p>
            <a:r>
              <a:rPr lang="en-US" sz="1500" dirty="0"/>
              <a:t>The object detection lab was a valuable learning experience, but it highlighted the challenges involved in accurately detecting and classifying objects in images. Despite applying various algorithms and tuning parameters, the results were not as accurate as expected. One of the main issues was the misidentification or incomplete detection of objects, which likely stemmed from insufficient training data or limitations in the model's architecture.</a:t>
            </a:r>
          </a:p>
          <a:p>
            <a:endParaRPr lang="en-US" sz="1500" dirty="0"/>
          </a:p>
          <a:p>
            <a:r>
              <a:rPr lang="en-US" sz="1500" dirty="0"/>
              <a:t>This experience taught me the importance of dataset quality, model selection, and hyperparameter tuning in achieving accurate object detection. While the lab didn't provide perfect results, it emphasized the need for continuous refinement, good computational power, and validation of models. The challenges faced also deepened my understanding of the complexity involved in real-world computer vision tasks and how even small improvements in data and model design can significantly enhance performance.</a:t>
            </a:r>
          </a:p>
        </p:txBody>
      </p:sp>
      <p:pic>
        <p:nvPicPr>
          <p:cNvPr id="9" name="Picture 8" descr="A screenshot of a computer&#10;&#10;Description automatically generated">
            <a:extLst>
              <a:ext uri="{FF2B5EF4-FFF2-40B4-BE49-F238E27FC236}">
                <a16:creationId xmlns:a16="http://schemas.microsoft.com/office/drawing/2014/main" id="{BB64FB4B-A7E7-68B1-6AF3-03FC35645367}"/>
              </a:ext>
            </a:extLst>
          </p:cNvPr>
          <p:cNvPicPr>
            <a:picLocks noChangeAspect="1"/>
          </p:cNvPicPr>
          <p:nvPr/>
        </p:nvPicPr>
        <p:blipFill>
          <a:blip r:embed="rId3">
            <a:extLst>
              <a:ext uri="{28A0092B-C50C-407E-A947-70E740481C1C}">
                <a14:useLocalDpi xmlns:a14="http://schemas.microsoft.com/office/drawing/2010/main" val="0"/>
              </a:ext>
            </a:extLst>
          </a:blip>
          <a:srcRect t="2027" b="5836"/>
          <a:stretch/>
        </p:blipFill>
        <p:spPr>
          <a:xfrm>
            <a:off x="6459795" y="2024780"/>
            <a:ext cx="4894006" cy="4137189"/>
          </a:xfrm>
          <a:prstGeom prst="rect">
            <a:avLst/>
          </a:prstGeom>
          <a:noFill/>
        </p:spPr>
      </p:pic>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Rectangle 9">
            <a:extLst>
              <a:ext uri="{FF2B5EF4-FFF2-40B4-BE49-F238E27FC236}">
                <a16:creationId xmlns:a16="http://schemas.microsoft.com/office/drawing/2014/main" id="{68EB2351-F5AA-5641-6D64-A99538ABDF2F}"/>
              </a:ext>
            </a:extLst>
          </p:cNvPr>
          <p:cNvSpPr/>
          <p:nvPr/>
        </p:nvSpPr>
        <p:spPr>
          <a:xfrm>
            <a:off x="2335214" y="568788"/>
            <a:ext cx="7064371"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Object Detection Model</a:t>
            </a:r>
          </a:p>
        </p:txBody>
      </p:sp>
    </p:spTree>
    <p:extLst>
      <p:ext uri="{BB962C8B-B14F-4D97-AF65-F5344CB8AC3E}">
        <p14:creationId xmlns:p14="http://schemas.microsoft.com/office/powerpoint/2010/main" val="64377799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{F6B440F9-DC9C-4A2D-92DD-177273BF3A0E}tf55661986_win32</Template>
  <TotalTime>32</TotalTime>
  <Words>958</Words>
  <Application>Microsoft Office PowerPoint</Application>
  <PresentationFormat>Widescreen</PresentationFormat>
  <Paragraphs>35</Paragraphs>
  <Slides>10</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Arial</vt:lpstr>
      <vt:lpstr>Calibri</vt:lpstr>
      <vt:lpstr>Calibri Light</vt:lpstr>
      <vt:lpstr>Wingdings</vt:lpstr>
      <vt:lpstr>Custom</vt:lpstr>
      <vt:lpstr>Final Portfolio Comp Vision Patricia McManus ITAi-1378 Saima Sano</vt:lpstr>
      <vt:lpstr>PowerPoint Presentation</vt:lpstr>
      <vt:lpstr>OVERCOMING Hurdles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SAIMA SANO</dc:creator>
  <cp:lastModifiedBy>SAIMA SANO</cp:lastModifiedBy>
  <cp:revision>1</cp:revision>
  <dcterms:created xsi:type="dcterms:W3CDTF">2024-12-12T07:37:33Z</dcterms:created>
  <dcterms:modified xsi:type="dcterms:W3CDTF">2024-12-12T08:09:43Z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